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1" r:id="rId4"/>
    <p:sldId id="262" r:id="rId5"/>
    <p:sldId id="264" r:id="rId6"/>
    <p:sldId id="263" r:id="rId7"/>
    <p:sldId id="257" r:id="rId8"/>
    <p:sldId id="259" r:id="rId9"/>
    <p:sldId id="260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5" y="6459788"/>
            <a:ext cx="984019" cy="365125"/>
          </a:xfrm>
        </p:spPr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8">
            <a:extLst>
              <a:ext uri="{FF2B5EF4-FFF2-40B4-BE49-F238E27FC236}">
                <a16:creationId xmlns:a16="http://schemas.microsoft.com/office/drawing/2014/main" id="{049BA0FA-D072-4523-BF00-1C23FD917B8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2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D582ADE7-27EB-4217-820D-F70AD8C0A25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2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87B79100-1337-4742-9B31-1FF4EF88B0B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1" y="758827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5BD90EF1-EC3D-4B70-A53B-F0DBA88B8B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9" y="75882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96DABF9A-3EF6-4114-AA3B-E42275C3527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4" y="685802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8D2917FC-8844-45D5-B7FF-C544E928C8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2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01D95830-3828-4E7E-9931-A4F4257B5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6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17" name="副標題 4">
            <a:extLst>
              <a:ext uri="{FF2B5EF4-FFF2-40B4-BE49-F238E27FC236}">
                <a16:creationId xmlns:a16="http://schemas.microsoft.com/office/drawing/2014/main" id="{929D32BF-1A2C-4EA6-BE52-3A42876BDA66}"/>
              </a:ext>
            </a:extLst>
          </p:cNvPr>
          <p:cNvSpPr txBox="1">
            <a:spLocks/>
          </p:cNvSpPr>
          <p:nvPr/>
        </p:nvSpPr>
        <p:spPr>
          <a:xfrm>
            <a:off x="6616617" y="6405232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500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218958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20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6E1A97-B104-461A-BB9F-A0E8C550EE6D}"/>
              </a:ext>
            </a:extLst>
          </p:cNvPr>
          <p:cNvSpPr txBox="1">
            <a:spLocks/>
          </p:cNvSpPr>
          <p:nvPr userDrawn="1"/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88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7B9F4-2F43-4CDF-A46E-0A4F19488F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副標題 4">
            <a:extLst>
              <a:ext uri="{FF2B5EF4-FFF2-40B4-BE49-F238E27FC236}">
                <a16:creationId xmlns:a16="http://schemas.microsoft.com/office/drawing/2014/main" id="{9D30B466-793D-400B-9585-C82F1EB90435}"/>
              </a:ext>
            </a:extLst>
          </p:cNvPr>
          <p:cNvSpPr txBox="1">
            <a:spLocks/>
          </p:cNvSpPr>
          <p:nvPr userDrawn="1"/>
        </p:nvSpPr>
        <p:spPr>
          <a:xfrm>
            <a:off x="6616617" y="6405232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500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379991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A6D34404-EB01-43D4-932D-7AF7D9C0422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11175" y="336552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1AFDC140-7706-42FE-957A-28BC1280B7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93763" y="336552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34952434-2716-4C2E-995C-F38BF1F73A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35001" y="758827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5C493765-8060-453C-9952-E5E5E6530B9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04889" y="75882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4D49426B-275A-47D1-9155-678C2435F22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0664" y="685802"/>
            <a:ext cx="56038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1315073-75D3-4BEB-9555-2CFE7A912F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5663" y="228602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0E8C9546-6068-4894-91A5-15684E43F4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576" y="1019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Symbol" panose="05050102010706020507" pitchFamily="18" charset="2"/>
                <a:ea typeface="新細明體" panose="02020500000000000000" pitchFamily="18" charset="-120"/>
                <a:sym typeface="Wingdings" panose="05000000000000000000" pitchFamily="2" charset="2"/>
              </a:defRPr>
            </a:lvl9pPr>
          </a:lstStyle>
          <a:p>
            <a:pPr eaLnBrk="1" hangingPunct="1">
              <a:defRPr/>
            </a:pPr>
            <a:endParaRPr lang="zh-TW" altLang="en-US" sz="1800">
              <a:latin typeface="Tahoma" panose="020B0604030504040204" pitchFamily="34" charset="0"/>
            </a:endParaRPr>
          </a:p>
        </p:txBody>
      </p:sp>
      <p:pic>
        <p:nvPicPr>
          <p:cNvPr id="9" name="Picture 17" descr="2_02">
            <a:extLst>
              <a:ext uri="{FF2B5EF4-FFF2-40B4-BE49-F238E27FC236}">
                <a16:creationId xmlns:a16="http://schemas.microsoft.com/office/drawing/2014/main" id="{960072E2-2C41-47DD-B508-160155CE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2"/>
            <a:ext cx="1143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0675DF6-C237-4011-8561-3FE208D5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5" y="6459788"/>
            <a:ext cx="984019" cy="365125"/>
          </a:xfrm>
        </p:spPr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副標題 4">
            <a:extLst>
              <a:ext uri="{FF2B5EF4-FFF2-40B4-BE49-F238E27FC236}">
                <a16:creationId xmlns:a16="http://schemas.microsoft.com/office/drawing/2014/main" id="{DBFF4FCC-66BA-4162-843B-D1900188E576}"/>
              </a:ext>
            </a:extLst>
          </p:cNvPr>
          <p:cNvSpPr txBox="1">
            <a:spLocks/>
          </p:cNvSpPr>
          <p:nvPr userDrawn="1"/>
        </p:nvSpPr>
        <p:spPr>
          <a:xfrm>
            <a:off x="6616617" y="6405232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500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215767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5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3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0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23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01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F51BBF-3BB4-405C-9B4E-9410261D8D98}"/>
              </a:ext>
            </a:extLst>
          </p:cNvPr>
          <p:cNvSpPr txBox="1">
            <a:spLocks/>
          </p:cNvSpPr>
          <p:nvPr userDrawn="1"/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88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7B9F4-2F43-4CDF-A46E-0A4F19488F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副標題 4">
            <a:extLst>
              <a:ext uri="{FF2B5EF4-FFF2-40B4-BE49-F238E27FC236}">
                <a16:creationId xmlns:a16="http://schemas.microsoft.com/office/drawing/2014/main" id="{0E567BD1-1637-4BE3-8706-34D9202735A3}"/>
              </a:ext>
            </a:extLst>
          </p:cNvPr>
          <p:cNvSpPr txBox="1">
            <a:spLocks/>
          </p:cNvSpPr>
          <p:nvPr userDrawn="1"/>
        </p:nvSpPr>
        <p:spPr>
          <a:xfrm>
            <a:off x="6616617" y="6405232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500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114840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19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67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778252E1-6D0C-44AB-BB50-3F21334F31F0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E87B9F4-2F43-4CDF-A46E-0A4F19488F6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38" descr="2_02">
            <a:extLst>
              <a:ext uri="{FF2B5EF4-FFF2-40B4-BE49-F238E27FC236}">
                <a16:creationId xmlns:a16="http://schemas.microsoft.com/office/drawing/2014/main" id="{1647956A-FBE4-4934-864F-3AEDF779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標題 4">
            <a:extLst>
              <a:ext uri="{FF2B5EF4-FFF2-40B4-BE49-F238E27FC236}">
                <a16:creationId xmlns:a16="http://schemas.microsoft.com/office/drawing/2014/main" id="{5EAF91F6-46E0-461F-84B2-436E4C02C242}"/>
              </a:ext>
            </a:extLst>
          </p:cNvPr>
          <p:cNvSpPr txBox="1">
            <a:spLocks/>
          </p:cNvSpPr>
          <p:nvPr/>
        </p:nvSpPr>
        <p:spPr>
          <a:xfrm>
            <a:off x="6616617" y="6405232"/>
            <a:ext cx="2614860" cy="4855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500" b="1" dirty="0">
                <a:solidFill>
                  <a:srgbClr val="E2C5FF"/>
                </a:solidFill>
              </a:rPr>
              <a:t>清華大學普物實驗室</a:t>
            </a:r>
          </a:p>
        </p:txBody>
      </p:sp>
    </p:spTree>
    <p:extLst>
      <p:ext uri="{BB962C8B-B14F-4D97-AF65-F5344CB8AC3E}">
        <p14:creationId xmlns:p14="http://schemas.microsoft.com/office/powerpoint/2010/main" val="425473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2ACAE1-7A99-4C46-BED2-146263725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707" y="3590785"/>
            <a:ext cx="6246495" cy="146514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MOTECH DR2002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可程式直流電源供應器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0BE3F4-E1BF-4979-9BFB-1ED6F15BC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48" y="706091"/>
            <a:ext cx="5106901" cy="27486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861C11B-03DF-4CB5-B84C-0140FBE323E9}"/>
              </a:ext>
            </a:extLst>
          </p:cNvPr>
          <p:cNvSpPr/>
          <p:nvPr/>
        </p:nvSpPr>
        <p:spPr>
          <a:xfrm>
            <a:off x="6793600" y="5644078"/>
            <a:ext cx="20785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2022 0216 </a:t>
            </a:r>
            <a:r>
              <a:rPr lang="en-US" altLang="zh-TW" sz="135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Fangyu</a:t>
            </a:r>
            <a:r>
              <a:rPr lang="en-US" altLang="zh-TW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Lee</a:t>
            </a:r>
          </a:p>
        </p:txBody>
      </p:sp>
    </p:spTree>
    <p:extLst>
      <p:ext uri="{BB962C8B-B14F-4D97-AF65-F5344CB8AC3E}">
        <p14:creationId xmlns:p14="http://schemas.microsoft.com/office/powerpoint/2010/main" val="190454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5ABE6A2-5350-4BB1-8FB5-C9E51FD89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3413"/>
              </p:ext>
            </p:extLst>
          </p:nvPr>
        </p:nvGraphicFramePr>
        <p:xfrm>
          <a:off x="978794" y="918056"/>
          <a:ext cx="7200456" cy="2900530"/>
        </p:xfrm>
        <a:graphic>
          <a:graphicData uri="http://schemas.openxmlformats.org/drawingml/2006/table">
            <a:tbl>
              <a:tblPr/>
              <a:tblGrid>
                <a:gridCol w="3600228">
                  <a:extLst>
                    <a:ext uri="{9D8B030D-6E8A-4147-A177-3AD203B41FA5}">
                      <a16:colId xmlns:a16="http://schemas.microsoft.com/office/drawing/2014/main" val="1505887882"/>
                    </a:ext>
                  </a:extLst>
                </a:gridCol>
                <a:gridCol w="3600228">
                  <a:extLst>
                    <a:ext uri="{9D8B030D-6E8A-4147-A177-3AD203B41FA5}">
                      <a16:colId xmlns:a16="http://schemas.microsoft.com/office/drawing/2014/main" val="2502226096"/>
                    </a:ext>
                  </a:extLst>
                </a:gridCol>
              </a:tblGrid>
              <a:tr h="323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General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87648"/>
                  </a:ext>
                </a:extLst>
              </a:tr>
              <a:tr h="6417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 Line Rated Input Voltage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115/230VAC(±10%)；47Hz～63Hz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1362"/>
                  </a:ext>
                </a:extLst>
              </a:tr>
              <a:tr h="323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Maximum Rated Input Power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680VA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87822"/>
                  </a:ext>
                </a:extLst>
              </a:tr>
              <a:tr h="323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Temperature Ratings(O)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Operation(0℃～40℃)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36297"/>
                  </a:ext>
                </a:extLst>
              </a:tr>
              <a:tr h="323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Temperature Ratings(S)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Storage (-10℃～70℃)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514722"/>
                  </a:ext>
                </a:extLst>
              </a:tr>
              <a:tr h="6417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Dimension(W*H*D) mm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210mm(W)x130.5mm( H)x415mm(D)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502184"/>
                  </a:ext>
                </a:extLst>
              </a:tr>
              <a:tr h="323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Weight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12kg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47360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C772E380-8A0F-4BC1-8423-D9FD32E6243A}"/>
              </a:ext>
            </a:extLst>
          </p:cNvPr>
          <p:cNvSpPr/>
          <p:nvPr/>
        </p:nvSpPr>
        <p:spPr>
          <a:xfrm>
            <a:off x="1065124" y="4255889"/>
            <a:ext cx="7114126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以上規格以後板輸出為準，規格如有變更恕不另行通知！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需接上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Remote Sense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端子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透過直接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GPIB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USB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VOLTage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VSET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指令後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輸出電壓從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1% to 99%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或相反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所需的最大時間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輸出電流從滿載到半載或是相反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輸出恢復到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15mV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以內的時間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不到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 </a:t>
            </a:r>
            <a:r>
              <a:rPr lang="en-US" altLang="zh-TW" sz="1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μsec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182563" indent="-182563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OVP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OCP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狀況發生後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輸出開始下降的平均時間 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563" indent="-182563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 Digital I/O Analog Input Control Card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準確度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± 1% 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858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8816C7-3475-4F2D-851C-BEA604D2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18472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簡單操作說明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4348BC-F7F8-4D84-AE2E-534B4F632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0" b="3375"/>
          <a:stretch/>
        </p:blipFill>
        <p:spPr>
          <a:xfrm>
            <a:off x="555554" y="1672442"/>
            <a:ext cx="5327675" cy="3278563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7C7E59B3-D967-46DF-80EC-D9903055B72F}"/>
              </a:ext>
            </a:extLst>
          </p:cNvPr>
          <p:cNvSpPr/>
          <p:nvPr/>
        </p:nvSpPr>
        <p:spPr>
          <a:xfrm>
            <a:off x="590898" y="4223370"/>
            <a:ext cx="921488" cy="5404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88CF71D-2837-48F3-9592-2399DA21941D}"/>
              </a:ext>
            </a:extLst>
          </p:cNvPr>
          <p:cNvSpPr/>
          <p:nvPr/>
        </p:nvSpPr>
        <p:spPr>
          <a:xfrm>
            <a:off x="31328" y="5293357"/>
            <a:ext cx="1456849" cy="510778"/>
          </a:xfrm>
          <a:prstGeom prst="roundRect">
            <a:avLst/>
          </a:prstGeom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265113" indent="-265113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電源鍵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0D63C41-0DF8-4039-BCFB-F69ACD35819A}"/>
              </a:ext>
            </a:extLst>
          </p:cNvPr>
          <p:cNvCxnSpPr>
            <a:cxnSpLocks/>
          </p:cNvCxnSpPr>
          <p:nvPr/>
        </p:nvCxnSpPr>
        <p:spPr>
          <a:xfrm flipV="1">
            <a:off x="303714" y="4627005"/>
            <a:ext cx="532567" cy="6612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1FE90CB-C8F6-47C3-AE1B-62D020985A1E}"/>
              </a:ext>
            </a:extLst>
          </p:cNvPr>
          <p:cNvSpPr/>
          <p:nvPr/>
        </p:nvSpPr>
        <p:spPr>
          <a:xfrm>
            <a:off x="2315878" y="4163606"/>
            <a:ext cx="1685468" cy="9223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CF7BFD2-5935-45E4-B8F8-F918F44622AB}"/>
              </a:ext>
            </a:extLst>
          </p:cNvPr>
          <p:cNvSpPr/>
          <p:nvPr/>
        </p:nvSpPr>
        <p:spPr>
          <a:xfrm>
            <a:off x="2427963" y="5586500"/>
            <a:ext cx="1456849" cy="510778"/>
          </a:xfrm>
          <a:prstGeom prst="roundRect">
            <a:avLst/>
          </a:prstGeom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265113" indent="-265113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輸出端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D903307-3B01-4206-8B54-BBCD3272D1A7}"/>
              </a:ext>
            </a:extLst>
          </p:cNvPr>
          <p:cNvSpPr/>
          <p:nvPr/>
        </p:nvSpPr>
        <p:spPr>
          <a:xfrm>
            <a:off x="5335402" y="2376899"/>
            <a:ext cx="525294" cy="5635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15D6C3C-756B-4110-A7F4-B48C7772D872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3156388" y="5085931"/>
            <a:ext cx="2224" cy="5005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9344F80-0EFD-49A9-9FC8-1ED4500EE950}"/>
              </a:ext>
            </a:extLst>
          </p:cNvPr>
          <p:cNvSpPr/>
          <p:nvPr/>
        </p:nvSpPr>
        <p:spPr>
          <a:xfrm>
            <a:off x="6604335" y="2025432"/>
            <a:ext cx="2109907" cy="919401"/>
          </a:xfrm>
          <a:prstGeom prst="roundRect">
            <a:avLst/>
          </a:prstGeom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265113" indent="-265113" algn="r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電壓設定鍵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 algn="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電流設定鍵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19FD6922-5F5E-4BDD-B0FB-0FDEA830A80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5860696" y="2569129"/>
            <a:ext cx="710214" cy="895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423D9F9-5693-499A-84F7-71D34525F738}"/>
              </a:ext>
            </a:extLst>
          </p:cNvPr>
          <p:cNvSpPr/>
          <p:nvPr/>
        </p:nvSpPr>
        <p:spPr>
          <a:xfrm>
            <a:off x="3299506" y="2351444"/>
            <a:ext cx="1986196" cy="12055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B07BB25-67A9-4E22-A853-A889181F907F}"/>
              </a:ext>
            </a:extLst>
          </p:cNvPr>
          <p:cNvSpPr/>
          <p:nvPr/>
        </p:nvSpPr>
        <p:spPr>
          <a:xfrm>
            <a:off x="6414448" y="3227053"/>
            <a:ext cx="2713928" cy="887254"/>
          </a:xfrm>
          <a:prstGeom prst="roundRect">
            <a:avLst>
              <a:gd name="adj" fmla="val 11278"/>
            </a:avLst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65113" indent="-265113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以上下左右鍵或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數字鍵設定輸出值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21E3D480-B117-4FCA-94B0-CE6F97E8A912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5019261" y="3463787"/>
            <a:ext cx="1395187" cy="206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4D61CB73-E01F-4C79-B021-DCD04EE0E403}"/>
              </a:ext>
            </a:extLst>
          </p:cNvPr>
          <p:cNvGrpSpPr>
            <a:grpSpLocks noChangeAspect="1"/>
          </p:cNvGrpSpPr>
          <p:nvPr/>
        </p:nvGrpSpPr>
        <p:grpSpPr>
          <a:xfrm>
            <a:off x="4068398" y="4593907"/>
            <a:ext cx="324000" cy="324000"/>
            <a:chOff x="5295569" y="5596514"/>
            <a:chExt cx="648000" cy="648000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8D4871DF-5690-4E61-87AA-EF447867805F}"/>
                </a:ext>
              </a:extLst>
            </p:cNvPr>
            <p:cNvCxnSpPr>
              <a:cxnSpLocks/>
            </p:cNvCxnSpPr>
            <p:nvPr/>
          </p:nvCxnSpPr>
          <p:spPr>
            <a:xfrm>
              <a:off x="5295569" y="5596514"/>
              <a:ext cx="648000" cy="64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A57F927A-0C49-4B8C-A934-76E45BEAE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5569" y="5596514"/>
              <a:ext cx="648000" cy="64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B56A70FB-87CC-4292-879E-3561713E5FEE}"/>
              </a:ext>
            </a:extLst>
          </p:cNvPr>
          <p:cNvGrpSpPr>
            <a:grpSpLocks noChangeAspect="1"/>
          </p:cNvGrpSpPr>
          <p:nvPr/>
        </p:nvGrpSpPr>
        <p:grpSpPr>
          <a:xfrm>
            <a:off x="1900439" y="4597394"/>
            <a:ext cx="324000" cy="324000"/>
            <a:chOff x="5295569" y="5596514"/>
            <a:chExt cx="648000" cy="648000"/>
          </a:xfrm>
        </p:grpSpPr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F0A88EF6-C9F3-4D12-966F-CFA0C8FEA82E}"/>
                </a:ext>
              </a:extLst>
            </p:cNvPr>
            <p:cNvCxnSpPr>
              <a:cxnSpLocks/>
            </p:cNvCxnSpPr>
            <p:nvPr/>
          </p:nvCxnSpPr>
          <p:spPr>
            <a:xfrm>
              <a:off x="5295569" y="5596514"/>
              <a:ext cx="648000" cy="64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>
              <a:extLst>
                <a:ext uri="{FF2B5EF4-FFF2-40B4-BE49-F238E27FC236}">
                  <a16:creationId xmlns:a16="http://schemas.microsoft.com/office/drawing/2014/main" id="{FF70FE82-47A7-4BE9-AB2D-D978C9F2F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5569" y="5596514"/>
              <a:ext cx="648000" cy="648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21987106-6C4B-4990-B179-A62F0CA2C8DC}"/>
              </a:ext>
            </a:extLst>
          </p:cNvPr>
          <p:cNvSpPr/>
          <p:nvPr/>
        </p:nvSpPr>
        <p:spPr>
          <a:xfrm>
            <a:off x="4695654" y="4270130"/>
            <a:ext cx="1115342" cy="4698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87EDA49C-7895-4797-A14C-023E316659EB}"/>
              </a:ext>
            </a:extLst>
          </p:cNvPr>
          <p:cNvSpPr/>
          <p:nvPr/>
        </p:nvSpPr>
        <p:spPr>
          <a:xfrm>
            <a:off x="6519466" y="4283742"/>
            <a:ext cx="1546875" cy="492919"/>
          </a:xfrm>
          <a:prstGeom prst="roundRect">
            <a:avLst>
              <a:gd name="adj" fmla="val 11278"/>
            </a:avLst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65113" indent="-265113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輸出鍵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EE77B489-F9DB-4847-856E-761A49B5627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5853504" y="4520314"/>
            <a:ext cx="665962" cy="98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01C88DDE-95D8-4390-9ED3-1E609C92161D}"/>
              </a:ext>
            </a:extLst>
          </p:cNvPr>
          <p:cNvSpPr/>
          <p:nvPr/>
        </p:nvSpPr>
        <p:spPr>
          <a:xfrm>
            <a:off x="4829935" y="1089724"/>
            <a:ext cx="4139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EA4335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OVP</a:t>
            </a:r>
            <a:r>
              <a:rPr lang="en-US" altLang="zh-TW" sz="2000" dirty="0">
                <a:solidFill>
                  <a:srgbClr val="4D515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 (Overvoltage Protection)</a:t>
            </a:r>
            <a:r>
              <a:rPr lang="zh-TW" altLang="en-US" sz="2000" dirty="0">
                <a:solidFill>
                  <a:srgbClr val="4D515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指示燈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4F6ED9F-450A-4BB5-9AA0-1D4B6E68CC23}"/>
              </a:ext>
            </a:extLst>
          </p:cNvPr>
          <p:cNvSpPr/>
          <p:nvPr/>
        </p:nvSpPr>
        <p:spPr>
          <a:xfrm>
            <a:off x="5116096" y="1394071"/>
            <a:ext cx="4032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EA4335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OCP</a:t>
            </a:r>
            <a:r>
              <a:rPr lang="en-US" altLang="zh-TW" sz="2000" dirty="0">
                <a:solidFill>
                  <a:srgbClr val="4D515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(Overcurrent Protection)</a:t>
            </a:r>
            <a:r>
              <a:rPr lang="zh-TW" altLang="en-US" sz="2000" dirty="0">
                <a:solidFill>
                  <a:srgbClr val="4D515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指示燈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D4CBEB09-4559-4888-A312-955D17E5FC1C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3983412" y="1394071"/>
            <a:ext cx="408986" cy="7413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E288EAB1-A10D-4012-A845-BAFE16681F3E}"/>
              </a:ext>
            </a:extLst>
          </p:cNvPr>
          <p:cNvSpPr/>
          <p:nvPr/>
        </p:nvSpPr>
        <p:spPr>
          <a:xfrm>
            <a:off x="3643546" y="2135432"/>
            <a:ext cx="679731" cy="1692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5DA28C52-7E94-40B3-B8BC-5171DEE2049D}"/>
              </a:ext>
            </a:extLst>
          </p:cNvPr>
          <p:cNvSpPr/>
          <p:nvPr/>
        </p:nvSpPr>
        <p:spPr>
          <a:xfrm>
            <a:off x="4829935" y="1112308"/>
            <a:ext cx="4238719" cy="66925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2" name="表格 61">
            <a:extLst>
              <a:ext uri="{FF2B5EF4-FFF2-40B4-BE49-F238E27FC236}">
                <a16:creationId xmlns:a16="http://schemas.microsoft.com/office/drawing/2014/main" id="{F63FE36E-49C1-4C8F-9E67-7F16CA5BF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69256"/>
              </p:ext>
            </p:extLst>
          </p:nvPr>
        </p:nvGraphicFramePr>
        <p:xfrm>
          <a:off x="5358504" y="5088461"/>
          <a:ext cx="3710150" cy="1708912"/>
        </p:xfrm>
        <a:graphic>
          <a:graphicData uri="http://schemas.openxmlformats.org/drawingml/2006/table">
            <a:tbl>
              <a:tblPr/>
              <a:tblGrid>
                <a:gridCol w="1855075">
                  <a:extLst>
                    <a:ext uri="{9D8B030D-6E8A-4147-A177-3AD203B41FA5}">
                      <a16:colId xmlns:a16="http://schemas.microsoft.com/office/drawing/2014/main" val="2349681799"/>
                    </a:ext>
                  </a:extLst>
                </a:gridCol>
                <a:gridCol w="1855075">
                  <a:extLst>
                    <a:ext uri="{9D8B030D-6E8A-4147-A177-3AD203B41FA5}">
                      <a16:colId xmlns:a16="http://schemas.microsoft.com/office/drawing/2014/main" val="923687992"/>
                    </a:ext>
                  </a:extLst>
                </a:gridCol>
              </a:tblGrid>
              <a:tr h="3017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Output Rate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267695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Low Range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0～10V/0～20A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660610"/>
                  </a:ext>
                </a:extLst>
              </a:tr>
              <a:tr h="4784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High Range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0～20V/0～10A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046783"/>
                  </a:ext>
                </a:extLst>
              </a:tr>
              <a:tr h="3017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Output Channel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059942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Output Power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200W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34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70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C56A4B7-84B4-4B54-A1DA-FFA8CFCF5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795" y="102982"/>
            <a:ext cx="5817511" cy="2990261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168D610F-B364-4871-85E7-7D5AEDFEFE3E}"/>
              </a:ext>
            </a:extLst>
          </p:cNvPr>
          <p:cNvSpPr/>
          <p:nvPr/>
        </p:nvSpPr>
        <p:spPr>
          <a:xfrm>
            <a:off x="315778" y="3093244"/>
            <a:ext cx="8512442" cy="3764756"/>
          </a:xfrm>
          <a:prstGeom prst="roundRect">
            <a:avLst>
              <a:gd name="adj" fmla="val 3468"/>
            </a:avLst>
          </a:prstGeom>
          <a:solidFill>
            <a:schemeClr val="bg1"/>
          </a:solidFill>
        </p:spPr>
        <p:txBody>
          <a:bodyPr wrap="square" numCol="2">
            <a:spAutoFit/>
          </a:bodyPr>
          <a:lstStyle/>
          <a:p>
            <a:r>
              <a:rPr lang="en-US" altLang="zh-TW" dirty="0"/>
              <a:t>Front Panel Description</a:t>
            </a:r>
          </a:p>
          <a:p>
            <a:pPr marL="265113" indent="-265113"/>
            <a:r>
              <a:rPr lang="en-US" altLang="zh-TW" dirty="0"/>
              <a:t>1. Power ON/OFF button</a:t>
            </a:r>
          </a:p>
          <a:p>
            <a:pPr marL="265113" indent="-265113"/>
            <a:r>
              <a:rPr lang="en-US" altLang="zh-TW" dirty="0"/>
              <a:t>2. LCD display</a:t>
            </a:r>
          </a:p>
          <a:p>
            <a:pPr marL="265113" indent="-265113"/>
            <a:r>
              <a:rPr lang="en-US" altLang="zh-TW" dirty="0"/>
              <a:t>3. Left, Right arrow keys</a:t>
            </a:r>
          </a:p>
          <a:p>
            <a:pPr marL="265113" indent="-265113"/>
            <a:r>
              <a:rPr lang="en-US" altLang="zh-TW" dirty="0"/>
              <a:t>4.Up, Down arrow keys</a:t>
            </a:r>
          </a:p>
          <a:p>
            <a:pPr marL="265113" indent="-265113"/>
            <a:r>
              <a:rPr lang="en-US" altLang="zh-TW" dirty="0"/>
              <a:t>5.Enter button</a:t>
            </a:r>
          </a:p>
          <a:p>
            <a:pPr marL="265113" indent="-265113"/>
            <a:r>
              <a:rPr lang="en-US" altLang="zh-TW" dirty="0"/>
              <a:t>6. OVP indicator</a:t>
            </a:r>
          </a:p>
          <a:p>
            <a:pPr marL="265113" indent="-265113"/>
            <a:r>
              <a:rPr lang="en-US" altLang="zh-TW" dirty="0"/>
              <a:t>7. OCP indicator</a:t>
            </a:r>
          </a:p>
          <a:p>
            <a:pPr marL="265113" indent="-265113"/>
            <a:r>
              <a:rPr lang="en-US" altLang="zh-TW" dirty="0"/>
              <a:t>8. RMT (Remote mode) indicator</a:t>
            </a:r>
          </a:p>
          <a:p>
            <a:pPr marL="265113" indent="-265113"/>
            <a:r>
              <a:rPr lang="en-US" altLang="zh-TW" dirty="0"/>
              <a:t>9. LOCK (Key lock) indicator</a:t>
            </a:r>
          </a:p>
          <a:p>
            <a:pPr marL="265113" indent="-265113"/>
            <a:r>
              <a:rPr lang="en-US" altLang="zh-TW" dirty="0"/>
              <a:t>10. Numeric keypad</a:t>
            </a:r>
          </a:p>
          <a:p>
            <a:pPr marL="265113" indent="-265113"/>
            <a:r>
              <a:rPr lang="en-US" altLang="zh-TW" dirty="0"/>
              <a:t>11. Decimal/LCL(Local) button</a:t>
            </a:r>
          </a:p>
          <a:p>
            <a:pPr marL="265113" indent="-265113"/>
            <a:r>
              <a:rPr lang="en-US" altLang="zh-TW" dirty="0"/>
              <a:t>12. RCL (Recall) button</a:t>
            </a:r>
          </a:p>
          <a:p>
            <a:pPr marL="265113" indent="-265113"/>
            <a:r>
              <a:rPr lang="en-US" altLang="zh-TW" dirty="0"/>
              <a:t>13. V SET button</a:t>
            </a:r>
          </a:p>
          <a:p>
            <a:pPr marL="265113" indent="-265113"/>
            <a:r>
              <a:rPr lang="en-US" altLang="zh-TW" dirty="0"/>
              <a:t>14. I SET button</a:t>
            </a:r>
          </a:p>
          <a:p>
            <a:pPr marL="265113" indent="-265113"/>
            <a:r>
              <a:rPr lang="en-US" altLang="zh-TW" dirty="0"/>
              <a:t>15. Menu button</a:t>
            </a:r>
          </a:p>
          <a:p>
            <a:pPr marL="265113" indent="-265113"/>
            <a:r>
              <a:rPr lang="en-US" altLang="zh-TW" dirty="0"/>
              <a:t>16. Esc / CLR button</a:t>
            </a:r>
          </a:p>
          <a:p>
            <a:pPr marL="265113" indent="-265113"/>
            <a:r>
              <a:rPr lang="en-US" altLang="zh-TW" dirty="0"/>
              <a:t>17. Output button (Dual channel models have CH1 and CH2 output buttons)</a:t>
            </a:r>
          </a:p>
          <a:p>
            <a:pPr marL="265113" indent="-265113"/>
            <a:r>
              <a:rPr lang="en-US" altLang="zh-TW" dirty="0"/>
              <a:t>18. Output ON/OFF indicator light</a:t>
            </a:r>
          </a:p>
          <a:p>
            <a:pPr marL="265113" indent="-265113"/>
            <a:r>
              <a:rPr lang="en-US" altLang="zh-TW" dirty="0"/>
              <a:t>19. </a:t>
            </a:r>
            <a:r>
              <a:rPr lang="en-US" altLang="zh-TW" b="1" dirty="0"/>
              <a:t>Main output terminals </a:t>
            </a:r>
            <a:r>
              <a:rPr lang="en-US" altLang="zh-TW" dirty="0"/>
              <a:t>(have larger binding post terminals for high current/voltage outputs)</a:t>
            </a:r>
          </a:p>
          <a:p>
            <a:pPr marL="265113" indent="-265113"/>
            <a:r>
              <a:rPr lang="en-US" altLang="zh-TW" dirty="0"/>
              <a:t>20. Front terminal shorting bars</a:t>
            </a:r>
          </a:p>
          <a:p>
            <a:pPr marL="265113" indent="-265113"/>
            <a:r>
              <a:rPr lang="en-US" altLang="zh-TW" dirty="0"/>
              <a:t>21. Front panel +S/-S sense terminals (Not available with models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999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35E89-4B27-49A2-959C-B15626AA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D66B726-61A3-4376-A2F5-83EAEBAFB35B}"/>
              </a:ext>
            </a:extLst>
          </p:cNvPr>
          <p:cNvSpPr/>
          <p:nvPr/>
        </p:nvSpPr>
        <p:spPr>
          <a:xfrm>
            <a:off x="317770" y="1011984"/>
            <a:ext cx="8496000" cy="5436000"/>
          </a:xfrm>
          <a:prstGeom prst="roundRect">
            <a:avLst>
              <a:gd name="adj" fmla="val 342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前板說明 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電源開關： 電源開關在開啟前請先參閱”使用前注意事項。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顯示器： 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192*32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圖形化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LCD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模組。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左右鍵 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8650" lvl="1" indent="-180975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輸出狀態下按下左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右鍵可進入動態控制模式，並可移動 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右鍵來控制所要改變的位數，按下上鍵來增減電壓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 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秒無動作則離開此一模式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b. 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設定模式下可變換設定值或增加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減少數值。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上下鍵 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8650" indent="-180975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動態控制模式下可增加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減少輸出的電壓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電流值。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CV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模式下可控制電壓變化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CC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模式下可控制電流變化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marL="628650" indent="-180975" defTabSz="628650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 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設定模式下為切換選項功能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channel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機種則可用來切換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channel 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(5) Enter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鍵 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a.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動態控制模式下按下 鍵可離開動態控制模式。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b. 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設定模式下設定值確認鍵。 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(6) OVP LED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過電壓保護發生時，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OVP LED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會顯示為紅色。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(7) OCP LED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過電流保護發生時，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OCP LED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會顯示為紅色。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(8) RMT LED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Remote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控制時，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RMT LED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會顯示為藍色。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(9) LOCK LED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Key lock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狀態啟動後，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LOCK LED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會顯示為黃色。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7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35E89-4B27-49A2-959C-B15626AA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D66B726-61A3-4376-A2F5-83EAEBAFB35B}"/>
              </a:ext>
            </a:extLst>
          </p:cNvPr>
          <p:cNvSpPr/>
          <p:nvPr/>
        </p:nvSpPr>
        <p:spPr>
          <a:xfrm>
            <a:off x="317770" y="1011984"/>
            <a:ext cx="8496000" cy="5436000"/>
          </a:xfrm>
          <a:prstGeom prst="roundRect">
            <a:avLst>
              <a:gd name="adj" fmla="val 3429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前板說明 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電源開關： 電源開關在開啟前請先參閱”使用前注意事項。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顯示器： 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192*32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圖形化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LCD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模組。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左右鍵 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8650" lvl="1" indent="-180975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輸出狀態下按下左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右鍵可進入動態控制模式，並可移動 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右鍵來控制所要改變的位數，按下上鍵來增減電壓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 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秒無動作則離開此一模式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b. 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設定模式下可變換設定值或增加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減少數值。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上下鍵 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8650" indent="-180975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動態控制模式下可增加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減少輸出的電壓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電流值。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CV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模式下可控制電壓變化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CC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模式下可控制電流變化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marL="628650" indent="-180975" defTabSz="628650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b. 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設定模式下為切換選項功能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channel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機種則可用來切換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channel 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(5) Enter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鍵 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a.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動態控制模式下按下 鍵可離開動態控制模式。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b. 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設定模式下設定值確認鍵。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(6) OVP LED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過電壓保護發生時，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OVP LED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會顯示為紅色。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(7) OCP LED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過電流保護發生時，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OCP LED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會顯示為紅色。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(8) RMT LED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Remote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控制時，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RMT LED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會顯示為藍色。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(9) LOCK LED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Key lock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狀態啟動後，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LOCK LED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會顯示為黃色。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7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35E89-4B27-49A2-959C-B15626AA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62779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D66B726-61A3-4376-A2F5-83EAEBAFB35B}"/>
              </a:ext>
            </a:extLst>
          </p:cNvPr>
          <p:cNvSpPr/>
          <p:nvPr/>
        </p:nvSpPr>
        <p:spPr>
          <a:xfrm>
            <a:off x="324000" y="1758194"/>
            <a:ext cx="8496000" cy="4392692"/>
          </a:xfrm>
          <a:prstGeom prst="roundRect">
            <a:avLst>
              <a:gd name="adj" fmla="val 5127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7188" indent="-357188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數字鍵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0~9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用於快速輸入電壓、電流值或是在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畫面中選擇設定項 目或輸入數值使用。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7188" indent="-357188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小數點 ： 當作小數點之用，或是當進入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REMOTE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連線狀態之後， 按下此鍵也可以恢復成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LOCAL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本機操作模式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 當進入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LOCK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畫面，按下此鍵也可以解除按鍵鎖。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7188" indent="-357188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(12) Recall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鍵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： 回復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memory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內設定的電壓電流值。 先按下面板的 鍵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,LCD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螢幕會出現”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RECALL= ”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字樣，再 加上數字鍵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0~9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就可以呼叫原先設定在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MEMORY SETTING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中的設定值。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7188" indent="-357188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電壓設定鍵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設定方式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V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鍵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電壓設定。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7188" indent="-357188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(14)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電流設定鍵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設定方式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A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鍵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電流設定。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7188" indent="-357188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(15)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系統參數設定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Config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請注意！當輸出狀態為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時，無法進入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Config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畫面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系統參數設定，設定選項共有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大項，按下數字可進入對應的設定 畫面：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1 . 3 2 . .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按下 可跳至下一頁：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 . 5 6 . . F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按下 可跳至上一頁，按下 可跳至下一頁：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 7 . L 8 . F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5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F229B-F43B-424A-8A61-BCD7B027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773267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新細明體" panose="02020500000000000000" pitchFamily="18" charset="-120"/>
              </a:rPr>
              <a:t>DR2002-MO </a:t>
            </a:r>
            <a:r>
              <a:rPr lang="zh-TW" altLang="en-US" b="1" dirty="0">
                <a:solidFill>
                  <a:srgbClr val="000000"/>
                </a:solidFill>
                <a:latin typeface="新細明體" panose="02020500000000000000" pitchFamily="18" charset="-120"/>
              </a:rPr>
              <a:t>成品規格表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0C4E22-B240-45D3-9DB0-29FAF2B21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43850"/>
              </p:ext>
            </p:extLst>
          </p:nvPr>
        </p:nvGraphicFramePr>
        <p:xfrm>
          <a:off x="975403" y="1364998"/>
          <a:ext cx="7193194" cy="4128003"/>
        </p:xfrm>
        <a:graphic>
          <a:graphicData uri="http://schemas.openxmlformats.org/drawingml/2006/table">
            <a:tbl>
              <a:tblPr/>
              <a:tblGrid>
                <a:gridCol w="3596597">
                  <a:extLst>
                    <a:ext uri="{9D8B030D-6E8A-4147-A177-3AD203B41FA5}">
                      <a16:colId xmlns:a16="http://schemas.microsoft.com/office/drawing/2014/main" val="2349681799"/>
                    </a:ext>
                  </a:extLst>
                </a:gridCol>
                <a:gridCol w="3596597">
                  <a:extLst>
                    <a:ext uri="{9D8B030D-6E8A-4147-A177-3AD203B41FA5}">
                      <a16:colId xmlns:a16="http://schemas.microsoft.com/office/drawing/2014/main" val="923687992"/>
                    </a:ext>
                  </a:extLst>
                </a:gridCol>
              </a:tblGrid>
              <a:tr h="3752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Output Rate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267695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Low Range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0～10V/0～20A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660610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High Range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0～20V/0～10A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046783"/>
                  </a:ext>
                </a:extLst>
              </a:tr>
              <a:tr h="3752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Output Channel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059942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Output Power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200W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34106"/>
                  </a:ext>
                </a:extLst>
              </a:tr>
              <a:tr h="3752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Line Regulation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55609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Voltage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≦0.01%+1mV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573793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Current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≦0.01%+250uA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7513"/>
                  </a:ext>
                </a:extLst>
              </a:tr>
              <a:tr h="3752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Load Regulation1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649454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Voltage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≦0.01%+1mV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314221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Current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≦0.01%+250uA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66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38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F229B-F43B-424A-8A61-BCD7B027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773267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新細明體" panose="02020500000000000000" pitchFamily="18" charset="-120"/>
              </a:rPr>
              <a:t>DR2002-MO </a:t>
            </a:r>
            <a:r>
              <a:rPr lang="zh-TW" altLang="en-US" b="1" dirty="0">
                <a:solidFill>
                  <a:srgbClr val="000000"/>
                </a:solidFill>
                <a:latin typeface="新細明體" panose="02020500000000000000" pitchFamily="18" charset="-120"/>
              </a:rPr>
              <a:t>成品規格表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0C4E22-B240-45D3-9DB0-29FAF2B21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75992"/>
              </p:ext>
            </p:extLst>
          </p:nvPr>
        </p:nvGraphicFramePr>
        <p:xfrm>
          <a:off x="972000" y="1269418"/>
          <a:ext cx="7200000" cy="6351056"/>
        </p:xfrm>
        <a:graphic>
          <a:graphicData uri="http://schemas.openxmlformats.org/drawingml/2006/table">
            <a:tbl>
              <a:tblPr/>
              <a:tblGrid>
                <a:gridCol w="3600000">
                  <a:extLst>
                    <a:ext uri="{9D8B030D-6E8A-4147-A177-3AD203B41FA5}">
                      <a16:colId xmlns:a16="http://schemas.microsoft.com/office/drawing/2014/main" val="2349681799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923687992"/>
                    </a:ext>
                  </a:extLst>
                </a:gridCol>
              </a:tblGrid>
              <a:tr h="3969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Ripple and Noise (20Hz-20MHz)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905629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Normal Mode Voltage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≦0.35mVrms/≦3mVpp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759660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Normal Mode Current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≦2mA rms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567835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Common Mode Current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≦1.5uA rms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566614"/>
                  </a:ext>
                </a:extLst>
              </a:tr>
              <a:tr h="3969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Resolution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63979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Programming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&lt;1mV/&lt;1mA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878826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Readback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&lt;1mV/&lt;1mA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653505"/>
                  </a:ext>
                </a:extLst>
              </a:tr>
              <a:tr h="3969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Programming Accuracy ±(%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output+offset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204553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Voltage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≦0.05%+5mV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234774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Current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≦0.1%+5mA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00805"/>
                  </a:ext>
                </a:extLst>
              </a:tr>
              <a:tr h="3969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Readback Accuracy ±(%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output+offset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723771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Voltage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≦0.05%+5mV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26195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Current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≦0.05%+5mV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3508"/>
                  </a:ext>
                </a:extLst>
              </a:tr>
              <a:tr h="3969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Temperature Coefficient per ℃ ±(%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output+offset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456846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Voltage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≦0.005%+1mV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958966"/>
                  </a:ext>
                </a:extLst>
              </a:tr>
              <a:tr h="39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Current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≦0.01%+3mA</a:t>
                      </a:r>
                    </a:p>
                  </a:txBody>
                  <a:tcPr marL="2807" marR="2807" marT="28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925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68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5ABE6A2-5350-4BB1-8FB5-C9E51FD89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8635"/>
              </p:ext>
            </p:extLst>
          </p:nvPr>
        </p:nvGraphicFramePr>
        <p:xfrm>
          <a:off x="970364" y="337930"/>
          <a:ext cx="7597166" cy="6104468"/>
        </p:xfrm>
        <a:graphic>
          <a:graphicData uri="http://schemas.openxmlformats.org/drawingml/2006/table">
            <a:tbl>
              <a:tblPr/>
              <a:tblGrid>
                <a:gridCol w="3472427">
                  <a:extLst>
                    <a:ext uri="{9D8B030D-6E8A-4147-A177-3AD203B41FA5}">
                      <a16:colId xmlns:a16="http://schemas.microsoft.com/office/drawing/2014/main" val="1505887882"/>
                    </a:ext>
                  </a:extLst>
                </a:gridCol>
                <a:gridCol w="4124739">
                  <a:extLst>
                    <a:ext uri="{9D8B030D-6E8A-4147-A177-3AD203B41FA5}">
                      <a16:colId xmlns:a16="http://schemas.microsoft.com/office/drawing/2014/main" val="2502226096"/>
                    </a:ext>
                  </a:extLst>
                </a:gridCol>
              </a:tblGrid>
              <a:tr h="3564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Stability(8hour) ±(%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output+offset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112430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Voltage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≦0.02%+2mV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39580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Current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≦0.1%+1mA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04009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Settling Time2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≦30mS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93050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Measurement Time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≦50mS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80852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Transient Response Time3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≦50μ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38467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OVP Accuracy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≦0.5%+0.1V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17659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OCP Accuracy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≦0.5%+0.1A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37871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OVP/OCP Activation Time4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≦1mS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19091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Remote Sense Compensation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1V Max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18254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Rising Time at Full Load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≦8mS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77019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Rising Time at No Load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≦8mS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22784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Falling Time at Full Load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≦8mS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13158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Falling Time at No Load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≦250mS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651698"/>
                  </a:ext>
                </a:extLst>
              </a:tr>
              <a:tr h="356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Standard Interface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USB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41405"/>
                  </a:ext>
                </a:extLst>
              </a:tr>
              <a:tr h="7574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Option Interface5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LAN/GPIB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Card、Digital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I/O Analog Input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Control Card、RS485 Card、RS232 Card</a:t>
                      </a:r>
                    </a:p>
                  </a:txBody>
                  <a:tcPr marL="4786" marR="4786" marT="47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64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540161"/>
      </p:ext>
    </p:extLst>
  </p:cSld>
  <p:clrMapOvr>
    <a:masterClrMapping/>
  </p:clrMapOvr>
</p:sld>
</file>

<file path=ppt/theme/theme1.xml><?xml version="1.0" encoding="utf-8"?>
<a:theme xmlns:a="http://schemas.openxmlformats.org/drawingml/2006/main" name="110普物實驗室">
  <a:themeElements>
    <a:clrScheme name="紫蘿蘭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0普物實驗室" id="{DF86FE93-F025-439B-9E6E-917C2109766D}" vid="{CF5676D7-6E93-4E69-8143-241771FA6E8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110普物實驗室</Template>
  <TotalTime>1264</TotalTime>
  <Words>1472</Words>
  <Application>Microsoft Office PowerPoint</Application>
  <PresentationFormat>如螢幕大小 (4:3)</PresentationFormat>
  <Paragraphs>179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微軟正黑體</vt:lpstr>
      <vt:lpstr>新細明體</vt:lpstr>
      <vt:lpstr>標楷體</vt:lpstr>
      <vt:lpstr>Calibri</vt:lpstr>
      <vt:lpstr>Calibri Light</vt:lpstr>
      <vt:lpstr>Tahoma</vt:lpstr>
      <vt:lpstr>Times New Roman</vt:lpstr>
      <vt:lpstr>Wingdings</vt:lpstr>
      <vt:lpstr>110普物實驗室</vt:lpstr>
      <vt:lpstr>MOTECH DR2002 可程式直流電源供應器</vt:lpstr>
      <vt:lpstr>簡單操作說明</vt:lpstr>
      <vt:lpstr>PowerPoint 簡報</vt:lpstr>
      <vt:lpstr>PowerPoint 簡報</vt:lpstr>
      <vt:lpstr>PowerPoint 簡報</vt:lpstr>
      <vt:lpstr>PowerPoint 簡報</vt:lpstr>
      <vt:lpstr>DR2002-MO 成品規格表</vt:lpstr>
      <vt:lpstr>DR2002-MO 成品規格表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MOTECH DR2002</dc:title>
  <dc:creator>W1111</dc:creator>
  <cp:lastModifiedBy>W1111</cp:lastModifiedBy>
  <cp:revision>27</cp:revision>
  <dcterms:created xsi:type="dcterms:W3CDTF">2022-02-16T06:12:22Z</dcterms:created>
  <dcterms:modified xsi:type="dcterms:W3CDTF">2022-02-17T03:18:04Z</dcterms:modified>
</cp:coreProperties>
</file>